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20" r:id="rId4"/>
    <p:sldMasterId id="2147483732" r:id="rId5"/>
    <p:sldMasterId id="2147483744" r:id="rId6"/>
    <p:sldMasterId id="2147483756" r:id="rId7"/>
    <p:sldMasterId id="2147483768" r:id="rId8"/>
  </p:sldMasterIdLst>
  <p:sldIdLst>
    <p:sldId id="257" r:id="rId9"/>
    <p:sldId id="276" r:id="rId10"/>
    <p:sldId id="285" r:id="rId11"/>
    <p:sldId id="284" r:id="rId12"/>
    <p:sldId id="286" r:id="rId13"/>
    <p:sldId id="287" r:id="rId14"/>
    <p:sldId id="282" r:id="rId15"/>
    <p:sldId id="288" r:id="rId16"/>
    <p:sldId id="290" r:id="rId17"/>
    <p:sldId id="283" r:id="rId18"/>
    <p:sldId id="281" r:id="rId19"/>
    <p:sldId id="279" r:id="rId20"/>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188" y="-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291354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309529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315753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17524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2224875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140484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1811824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3674946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479323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09625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2460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4205794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19912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876108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704824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984293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919014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6662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4028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4257693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7316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3BF17B-0791-4131-8CA3-69D96DA4B276}" type="datetimeFigureOut">
              <a:rPr lang="es-MX" smtClean="0"/>
              <a:pPr/>
              <a:t>25/01/2017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316123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pPr/>
              <a:t>25/01/2017</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pPr/>
              <a:t>‹Nº›</a:t>
            </a:fld>
            <a:endParaRPr lang="es-MX"/>
          </a:p>
        </p:txBody>
      </p:sp>
    </p:spTree>
    <p:extLst>
      <p:ext uri="{BB962C8B-B14F-4D97-AF65-F5344CB8AC3E}">
        <p14:creationId xmlns:p14="http://schemas.microsoft.com/office/powerpoint/2010/main" xmlns="" val="38987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F17B-0791-4131-8CA3-69D96DA4B276}" type="datetimeFigureOut">
              <a:rPr lang="es-MX" smtClean="0">
                <a:solidFill>
                  <a:prstClr val="black">
                    <a:tint val="75000"/>
                  </a:prstClr>
                </a:solidFill>
              </a:rPr>
              <a:pPr/>
              <a:t>25/01/2017</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6B82-1A81-424B-953A-7298EDDFF6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7594908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8989" y="2251313"/>
            <a:ext cx="8132354" cy="2215991"/>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s-ES" sz="13800" b="1" cap="none" spc="0" dirty="0" smtClean="0">
                <a:ln w="17780" cmpd="sng">
                  <a:solidFill>
                    <a:schemeClr val="tx1"/>
                  </a:solidFill>
                  <a:prstDash val="solid"/>
                  <a:miter lim="800000"/>
                </a:ln>
                <a:solidFill>
                  <a:srgbClr val="C00000"/>
                </a:solidFill>
                <a:effectLst>
                  <a:outerShdw blurRad="50800" algn="tl" rotWithShape="0">
                    <a:srgbClr val="000000"/>
                  </a:outerShdw>
                </a:effectLst>
              </a:rPr>
              <a:t>HERALDOS</a:t>
            </a:r>
            <a:endParaRPr lang="es-ES" sz="13800" b="1" cap="none" spc="0" dirty="0">
              <a:ln w="17780" cmpd="sng">
                <a:solidFill>
                  <a:schemeClr val="tx1"/>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xmlns="" val="11020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32872" y="1467233"/>
            <a:ext cx="7078284" cy="923330"/>
          </a:xfrm>
          <a:prstGeom prst="rect">
            <a:avLst/>
          </a:prstGeom>
          <a:noFill/>
        </p:spPr>
        <p:txBody>
          <a:bodyPr wrap="none" lIns="91440" tIns="45720" rIns="91440" bIns="45720">
            <a:spAutoFit/>
          </a:bodyPr>
          <a:lstStyle/>
          <a:p>
            <a:pPr algn="ctr"/>
            <a:r>
              <a:rPr lang="es-ES" sz="5400" b="1" spc="300" dirty="0" smtClean="0">
                <a:ln w="11430" cmpd="sng">
                  <a:solidFill>
                    <a:prstClr val="black"/>
                  </a:solidFill>
                  <a:prstDash val="solid"/>
                  <a:miter lim="800000"/>
                </a:ln>
                <a:solidFill>
                  <a:srgbClr val="C00000"/>
                </a:solidFill>
                <a:effectLst>
                  <a:glow rad="45500">
                    <a:srgbClr val="5B9BD5">
                      <a:satMod val="220000"/>
                      <a:alpha val="35000"/>
                    </a:srgbClr>
                  </a:glow>
                </a:effectLst>
              </a:rPr>
              <a:t>Posición para marcha</a:t>
            </a:r>
            <a:endParaRPr lang="es-ES" sz="5400" b="1" spc="300" dirty="0">
              <a:ln w="11430" cmpd="sng">
                <a:solidFill>
                  <a:prstClr val="black"/>
                </a:solidFill>
                <a:prstDash val="solid"/>
                <a:miter lim="800000"/>
              </a:ln>
              <a:solidFill>
                <a:srgbClr val="C00000"/>
              </a:solidFill>
              <a:effectLst>
                <a:glow rad="45500">
                  <a:srgbClr val="5B9BD5">
                    <a:satMod val="220000"/>
                    <a:alpha val="35000"/>
                  </a:srgbClr>
                </a:glow>
              </a:effectLst>
            </a:endParaRPr>
          </a:p>
        </p:txBody>
      </p:sp>
      <p:sp>
        <p:nvSpPr>
          <p:cNvPr id="4" name="3 CuadroTexto"/>
          <p:cNvSpPr txBox="1"/>
          <p:nvPr/>
        </p:nvSpPr>
        <p:spPr>
          <a:xfrm>
            <a:off x="5172498" y="2499747"/>
            <a:ext cx="3261818" cy="3416320"/>
          </a:xfrm>
          <a:prstGeom prst="rect">
            <a:avLst/>
          </a:prstGeom>
          <a:noFill/>
        </p:spPr>
        <p:txBody>
          <a:bodyPr wrap="square" rtlCol="0">
            <a:spAutoFit/>
          </a:bodyPr>
          <a:lstStyle/>
          <a:p>
            <a:r>
              <a:rPr lang="es-MX" dirty="0" smtClean="0"/>
              <a:t>Partiendo de la posición de firmes, el elemento lado derecho tomara el heraldo por la parte de arriba con su mano derecha y el elemento lado izquierdo lo tomará  con su mano izquierda.</a:t>
            </a:r>
          </a:p>
          <a:p>
            <a:endParaRPr lang="es-MX" dirty="0" smtClean="0"/>
          </a:p>
          <a:p>
            <a:r>
              <a:rPr lang="es-MX" dirty="0" smtClean="0"/>
              <a:t>El brazo libre queda extendido y la mano en forma de pinza sujetará a esa altura el heraldo . </a:t>
            </a:r>
            <a:endParaRPr lang="es-MX" dirty="0"/>
          </a:p>
          <a:p>
            <a:endParaRPr lang="es-MX"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355" y="2499747"/>
            <a:ext cx="3600664" cy="3486357"/>
          </a:xfrm>
          <a:prstGeom prst="rect">
            <a:avLst/>
          </a:prstGeom>
          <a:ln>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xmlns="" val="13313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2338391" y="1467233"/>
            <a:ext cx="4467250" cy="923330"/>
          </a:xfrm>
          <a:prstGeom prst="rect">
            <a:avLst/>
          </a:prstGeom>
          <a:noFill/>
        </p:spPr>
        <p:txBody>
          <a:bodyPr wrap="none" lIns="91440" tIns="45720" rIns="91440" bIns="45720">
            <a:spAutoFit/>
          </a:bodyPr>
          <a:lstStyle/>
          <a:p>
            <a:pPr algn="ctr"/>
            <a:r>
              <a:rPr lang="es-ES" sz="5400" b="1" spc="300" dirty="0" smtClean="0">
                <a:ln w="11430" cmpd="sng">
                  <a:solidFill>
                    <a:prstClr val="black"/>
                  </a:solidFill>
                  <a:prstDash val="solid"/>
                  <a:miter lim="800000"/>
                </a:ln>
                <a:solidFill>
                  <a:srgbClr val="C00000"/>
                </a:solidFill>
                <a:effectLst>
                  <a:glow rad="45500">
                    <a:srgbClr val="5B9BD5">
                      <a:satMod val="220000"/>
                      <a:alpha val="35000"/>
                    </a:srgbClr>
                  </a:glow>
                </a:effectLst>
              </a:rPr>
              <a:t>Conversiones</a:t>
            </a:r>
            <a:endParaRPr lang="es-ES" sz="5400" b="1" spc="300" dirty="0">
              <a:ln w="11430" cmpd="sng">
                <a:solidFill>
                  <a:prstClr val="black"/>
                </a:solidFill>
                <a:prstDash val="solid"/>
                <a:miter lim="800000"/>
              </a:ln>
              <a:solidFill>
                <a:srgbClr val="C00000"/>
              </a:solidFill>
              <a:effectLst>
                <a:glow rad="45500">
                  <a:srgbClr val="5B9BD5">
                    <a:satMod val="220000"/>
                    <a:alpha val="35000"/>
                  </a:srgbClr>
                </a:glow>
              </a:effectLst>
            </a:endParaRPr>
          </a:p>
        </p:txBody>
      </p:sp>
      <p:sp>
        <p:nvSpPr>
          <p:cNvPr id="7" name="6 CuadroTexto"/>
          <p:cNvSpPr txBox="1"/>
          <p:nvPr/>
        </p:nvSpPr>
        <p:spPr>
          <a:xfrm>
            <a:off x="1153250" y="2567986"/>
            <a:ext cx="6837532" cy="3139321"/>
          </a:xfrm>
          <a:prstGeom prst="rect">
            <a:avLst/>
          </a:prstGeom>
          <a:noFill/>
        </p:spPr>
        <p:txBody>
          <a:bodyPr wrap="square" rtlCol="0">
            <a:spAutoFit/>
          </a:bodyPr>
          <a:lstStyle/>
          <a:p>
            <a:pPr marL="285750" indent="-285750">
              <a:buFont typeface="Wingdings" pitchFamily="2" charset="2"/>
              <a:buChar char="v"/>
            </a:pPr>
            <a:r>
              <a:rPr lang="es-MX" dirty="0" smtClean="0"/>
              <a:t>La conversión de 90° de hace en 5 pasos permaneciendo acortando el paso el elemento eje, según sea hacia derecha o izquierda.  </a:t>
            </a:r>
          </a:p>
          <a:p>
            <a:pPr marL="285750" indent="-285750">
              <a:buFont typeface="Wingdings" pitchFamily="2" charset="2"/>
              <a:buChar char="v"/>
            </a:pPr>
            <a:endParaRPr lang="es-MX" dirty="0" smtClean="0"/>
          </a:p>
          <a:p>
            <a:pPr marL="285750" indent="-285750">
              <a:buFont typeface="Wingdings" pitchFamily="2" charset="2"/>
              <a:buChar char="v"/>
            </a:pPr>
            <a:r>
              <a:rPr lang="es-MX" dirty="0"/>
              <a:t>La conversión de </a:t>
            </a:r>
            <a:r>
              <a:rPr lang="es-MX" dirty="0" smtClean="0"/>
              <a:t>180° que generalmente se emplea para las evoluciones del ensamble se realiza tomando como eje el centro del heraldo, esto según las figuras establecidas, sin embargo también se pueden realizar sobre elementos ejes. </a:t>
            </a:r>
          </a:p>
          <a:p>
            <a:pPr marL="285750" indent="-285750">
              <a:buFont typeface="Wingdings" pitchFamily="2" charset="2"/>
              <a:buChar char="v"/>
            </a:pPr>
            <a:endParaRPr lang="es-MX" dirty="0" smtClean="0"/>
          </a:p>
          <a:p>
            <a:pPr marL="285750" indent="-285750">
              <a:buFont typeface="Wingdings" pitchFamily="2" charset="2"/>
              <a:buChar char="v"/>
            </a:pPr>
            <a:r>
              <a:rPr lang="es-MX" dirty="0" smtClean="0"/>
              <a:t>Para toda conversión de forma libre y los grados de giro que se ordenen, serán siempre con referencia a un eje.    </a:t>
            </a:r>
            <a:endParaRPr lang="es-MX" dirty="0"/>
          </a:p>
          <a:p>
            <a:endParaRPr lang="es-MX" dirty="0" smtClean="0"/>
          </a:p>
        </p:txBody>
      </p:sp>
    </p:spTree>
    <p:extLst>
      <p:ext uri="{BB962C8B-B14F-4D97-AF65-F5344CB8AC3E}">
        <p14:creationId xmlns:p14="http://schemas.microsoft.com/office/powerpoint/2010/main" xmlns="" val="13313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21023" y="2251313"/>
            <a:ext cx="6676957" cy="2215991"/>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s-ES" sz="13800" b="1" dirty="0" smtClean="0">
                <a:ln w="17780" cmpd="sng">
                  <a:solidFill>
                    <a:schemeClr val="tx1"/>
                  </a:solidFill>
                  <a:prstDash val="solid"/>
                  <a:miter lim="800000"/>
                </a:ln>
                <a:solidFill>
                  <a:srgbClr val="FFC000"/>
                </a:solidFill>
                <a:effectLst>
                  <a:outerShdw blurRad="50800" algn="tl" rotWithShape="0">
                    <a:srgbClr val="000000"/>
                  </a:outerShdw>
                </a:effectLst>
              </a:rPr>
              <a:t>GRACIA</a:t>
            </a:r>
            <a:r>
              <a:rPr lang="es-ES" sz="138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S</a:t>
            </a:r>
            <a:endParaRPr lang="es-ES" sz="138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Tree>
    <p:extLst>
      <p:ext uri="{BB962C8B-B14F-4D97-AF65-F5344CB8AC3E}">
        <p14:creationId xmlns:p14="http://schemas.microsoft.com/office/powerpoint/2010/main" xmlns="" val="13313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03209" y="1576417"/>
            <a:ext cx="5937587" cy="923330"/>
          </a:xfrm>
          <a:prstGeom prst="rect">
            <a:avLst/>
          </a:prstGeom>
          <a:noFill/>
        </p:spPr>
        <p:txBody>
          <a:bodyPr wrap="none" lIns="91440" tIns="45720" rIns="91440" bIns="45720">
            <a:spAutoFit/>
          </a:bodyPr>
          <a:lstStyle/>
          <a:p>
            <a:pPr algn="ctr"/>
            <a:r>
              <a:rPr lang="es-ES" sz="5400" b="1" cap="none" spc="300" dirty="0" smtClean="0">
                <a:ln w="11430" cmpd="sng">
                  <a:solidFill>
                    <a:schemeClr val="tx1"/>
                  </a:solidFill>
                  <a:prstDash val="solid"/>
                  <a:miter lim="800000"/>
                </a:ln>
                <a:solidFill>
                  <a:srgbClr val="C00000"/>
                </a:solidFill>
                <a:effectLst>
                  <a:glow rad="45500">
                    <a:schemeClr val="accent1">
                      <a:satMod val="220000"/>
                      <a:alpha val="35000"/>
                    </a:schemeClr>
                  </a:glow>
                </a:effectLst>
              </a:rPr>
              <a:t>CARACTERISTICAS</a:t>
            </a:r>
            <a:endParaRPr lang="es-ES" sz="5400" b="1" cap="none" spc="300" dirty="0">
              <a:ln w="11430" cmpd="sng">
                <a:solidFill>
                  <a:schemeClr val="tx1"/>
                </a:solidFill>
                <a:prstDash val="solid"/>
                <a:miter lim="800000"/>
              </a:ln>
              <a:solidFill>
                <a:srgbClr val="C00000"/>
              </a:solidFill>
              <a:effectLst>
                <a:glow rad="45500">
                  <a:schemeClr val="accent1">
                    <a:satMod val="220000"/>
                    <a:alpha val="35000"/>
                  </a:schemeClr>
                </a:glo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55"/>
          <a:stretch/>
        </p:blipFill>
        <p:spPr bwMode="auto">
          <a:xfrm>
            <a:off x="1603209" y="2339800"/>
            <a:ext cx="5643752" cy="3796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3090929" y="3039415"/>
            <a:ext cx="2694905" cy="276999"/>
          </a:xfrm>
          <a:prstGeom prst="rect">
            <a:avLst/>
          </a:prstGeom>
          <a:noFill/>
        </p:spPr>
        <p:txBody>
          <a:bodyPr wrap="square" rtlCol="0">
            <a:spAutoFit/>
          </a:bodyPr>
          <a:lstStyle/>
          <a:p>
            <a:pPr algn="ctr"/>
            <a:r>
              <a:rPr lang="es-MX" sz="1200" dirty="0" smtClean="0"/>
              <a:t>Medida del  asta  1.50 </a:t>
            </a:r>
            <a:r>
              <a:rPr lang="es-MX" sz="1200" dirty="0" err="1" smtClean="0"/>
              <a:t>mts</a:t>
            </a:r>
            <a:r>
              <a:rPr lang="es-MX" sz="1200" dirty="0" smtClean="0"/>
              <a:t>.</a:t>
            </a:r>
            <a:endParaRPr lang="en-US" sz="1200" dirty="0"/>
          </a:p>
        </p:txBody>
      </p:sp>
      <p:sp>
        <p:nvSpPr>
          <p:cNvPr id="4" name="3 Rectángulo"/>
          <p:cNvSpPr/>
          <p:nvPr/>
        </p:nvSpPr>
        <p:spPr>
          <a:xfrm>
            <a:off x="3487665" y="3965975"/>
            <a:ext cx="2168671" cy="923330"/>
          </a:xfrm>
          <a:prstGeom prst="rect">
            <a:avLst/>
          </a:prstGeom>
          <a:noFill/>
        </p:spPr>
        <p:txBody>
          <a:bodyPr wrap="none" lIns="91440" tIns="45720" rIns="91440" bIns="45720">
            <a:spAutoFit/>
          </a:bodyPr>
          <a:lstStyle/>
          <a:p>
            <a:pPr algn="ctr"/>
            <a:r>
              <a:rPr lang="es-ES" sz="5400" b="1" cap="none" spc="0" dirty="0" err="1"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TecNM</a:t>
            </a:r>
            <a:endParaRPr lang="es-ES" sz="5400" b="1" cap="none" spc="0"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5 Rectángulo"/>
          <p:cNvSpPr/>
          <p:nvPr/>
        </p:nvSpPr>
        <p:spPr>
          <a:xfrm>
            <a:off x="3171786" y="3627421"/>
            <a:ext cx="2725426" cy="338554"/>
          </a:xfrm>
          <a:prstGeom prst="rect">
            <a:avLst/>
          </a:prstGeom>
          <a:noFill/>
        </p:spPr>
        <p:txBody>
          <a:bodyPr wrap="none" lIns="91440" tIns="45720" rIns="91440" bIns="45720">
            <a:spAutoFit/>
          </a:bodyPr>
          <a:lstStyle/>
          <a:p>
            <a:pPr algn="ctr"/>
            <a:r>
              <a:rPr lang="es-ES" sz="1600" b="1" cap="none" spc="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CordiaUPC" pitchFamily="34" charset="-34"/>
                <a:cs typeface="CordiaUPC" pitchFamily="34" charset="-34"/>
              </a:rPr>
              <a:t>TECNOLOGICO NACIONAL DE MEXICO</a:t>
            </a:r>
            <a:endParaRPr lang="es-ES" sz="1600" b="1" cap="none" spc="0"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CordiaUPC" pitchFamily="34" charset="-34"/>
              <a:cs typeface="CordiaUPC" pitchFamily="34" charset="-34"/>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11215" y="4789524"/>
            <a:ext cx="1121568" cy="62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134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574262" y="1637624"/>
            <a:ext cx="7956858" cy="707886"/>
          </a:xfrm>
          <a:prstGeom prst="rect">
            <a:avLst/>
          </a:prstGeom>
          <a:noFill/>
        </p:spPr>
        <p:txBody>
          <a:bodyPr wrap="none" lIns="91440" tIns="45720" rIns="91440" bIns="45720">
            <a:spAutoFit/>
          </a:bodyPr>
          <a:lstStyle/>
          <a:p>
            <a:pPr algn="ctr"/>
            <a:r>
              <a:rPr lang="es-ES" sz="4000" b="1" cap="none" spc="0" dirty="0" smtClean="0">
                <a:ln w="17780" cmpd="sng">
                  <a:solidFill>
                    <a:schemeClr val="tx1"/>
                  </a:solidFill>
                  <a:prstDash val="solid"/>
                  <a:miter lim="800000"/>
                </a:ln>
                <a:solidFill>
                  <a:srgbClr val="C00000"/>
                </a:solidFill>
                <a:effectLst>
                  <a:outerShdw blurRad="50800" algn="tl" rotWithShape="0">
                    <a:srgbClr val="000000"/>
                  </a:outerShdw>
                </a:effectLst>
              </a:rPr>
              <a:t>CONSIDERACIONES Y FORMACIONES</a:t>
            </a:r>
            <a:endParaRPr lang="es-ES" sz="4000" b="1" cap="none" spc="0" dirty="0">
              <a:ln w="17780" cmpd="sng">
                <a:solidFill>
                  <a:schemeClr val="tx1"/>
                </a:solidFill>
                <a:prstDash val="solid"/>
                <a:miter lim="800000"/>
              </a:ln>
              <a:solidFill>
                <a:srgbClr val="C00000"/>
              </a:solidFill>
              <a:effectLst>
                <a:outerShdw blurRad="50800" algn="tl" rotWithShape="0">
                  <a:srgbClr val="000000"/>
                </a:outerShdw>
              </a:effectLst>
            </a:endParaRPr>
          </a:p>
        </p:txBody>
      </p:sp>
      <p:sp>
        <p:nvSpPr>
          <p:cNvPr id="5" name="4 CuadroTexto"/>
          <p:cNvSpPr txBox="1"/>
          <p:nvPr/>
        </p:nvSpPr>
        <p:spPr>
          <a:xfrm>
            <a:off x="1009933" y="2345510"/>
            <a:ext cx="7042245" cy="4154984"/>
          </a:xfrm>
          <a:prstGeom prst="rect">
            <a:avLst/>
          </a:prstGeom>
          <a:noFill/>
        </p:spPr>
        <p:txBody>
          <a:bodyPr wrap="square" rtlCol="0">
            <a:spAutoFit/>
          </a:bodyPr>
          <a:lstStyle/>
          <a:p>
            <a:pPr marL="285750" indent="-285750">
              <a:buFont typeface="Wingdings" pitchFamily="2" charset="2"/>
              <a:buChar char="v"/>
            </a:pPr>
            <a:r>
              <a:rPr lang="es-MX" sz="2400" dirty="0" smtClean="0"/>
              <a:t>Finalidad de los heraldos en los grupos cívicos.</a:t>
            </a:r>
          </a:p>
          <a:p>
            <a:pPr marL="285750" indent="-285750">
              <a:buFont typeface="Wingdings" pitchFamily="2" charset="2"/>
              <a:buChar char="v"/>
            </a:pPr>
            <a:r>
              <a:rPr lang="es-MX" sz="2400" dirty="0" smtClean="0"/>
              <a:t>Formación y alineación del heraldo. </a:t>
            </a:r>
          </a:p>
          <a:p>
            <a:pPr marL="285750" indent="-285750">
              <a:buFont typeface="Wingdings" pitchFamily="2" charset="2"/>
              <a:buChar char="v"/>
            </a:pPr>
            <a:r>
              <a:rPr lang="es-MX" sz="2400" dirty="0" smtClean="0"/>
              <a:t>Marcialidad  del elemento portador del heraldo.</a:t>
            </a:r>
          </a:p>
          <a:p>
            <a:pPr marL="285750" indent="-285750">
              <a:buFont typeface="Wingdings" pitchFamily="2" charset="2"/>
              <a:buChar char="v"/>
            </a:pPr>
            <a:r>
              <a:rPr lang="es-MX" sz="2400" dirty="0" smtClean="0"/>
              <a:t>Posiciones consideradas para el manejo del heraldo.</a:t>
            </a:r>
          </a:p>
          <a:p>
            <a:r>
              <a:rPr lang="es-MX" sz="2400" dirty="0" smtClean="0"/>
              <a:t>	-Descanso</a:t>
            </a:r>
          </a:p>
          <a:p>
            <a:r>
              <a:rPr lang="es-MX" sz="2400" dirty="0" smtClean="0"/>
              <a:t>	-Firmes</a:t>
            </a:r>
          </a:p>
          <a:p>
            <a:r>
              <a:rPr lang="es-MX" sz="2400" dirty="0"/>
              <a:t>	</a:t>
            </a:r>
            <a:r>
              <a:rPr lang="es-MX" sz="2400" dirty="0" smtClean="0"/>
              <a:t>-Presentar </a:t>
            </a:r>
          </a:p>
          <a:p>
            <a:r>
              <a:rPr lang="es-MX" sz="2400" dirty="0" smtClean="0"/>
              <a:t>	-</a:t>
            </a:r>
            <a:r>
              <a:rPr lang="es-MX" sz="2400" dirty="0"/>
              <a:t>En columna </a:t>
            </a:r>
            <a:r>
              <a:rPr lang="es-MX" sz="2400" dirty="0" smtClean="0"/>
              <a:t>de pelotones</a:t>
            </a:r>
          </a:p>
          <a:p>
            <a:r>
              <a:rPr lang="es-MX" sz="2400" dirty="0" smtClean="0"/>
              <a:t>	-En columna por dos</a:t>
            </a:r>
          </a:p>
          <a:p>
            <a:r>
              <a:rPr lang="es-MX" sz="2400" dirty="0"/>
              <a:t>	</a:t>
            </a:r>
            <a:r>
              <a:rPr lang="es-MX" sz="2400" dirty="0" smtClean="0"/>
              <a:t>-Conversiones  (90°, 180°, por el centro). </a:t>
            </a:r>
          </a:p>
          <a:p>
            <a:endParaRPr lang="en-US" sz="2400" dirty="0"/>
          </a:p>
        </p:txBody>
      </p:sp>
    </p:spTree>
    <p:extLst>
      <p:ext uri="{BB962C8B-B14F-4D97-AF65-F5344CB8AC3E}">
        <p14:creationId xmlns:p14="http://schemas.microsoft.com/office/powerpoint/2010/main" xmlns="" val="133134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14399" y="1918953"/>
            <a:ext cx="7492621" cy="3847207"/>
          </a:xfrm>
          <a:prstGeom prst="rect">
            <a:avLst/>
          </a:prstGeom>
          <a:noFill/>
        </p:spPr>
        <p:txBody>
          <a:bodyPr wrap="square" rtlCol="0">
            <a:spAutoFit/>
          </a:bodyPr>
          <a:lstStyle/>
          <a:p>
            <a:pPr marL="285750" indent="-285750">
              <a:buFont typeface="Wingdings" pitchFamily="2" charset="2"/>
              <a:buChar char="v"/>
            </a:pPr>
            <a:r>
              <a:rPr lang="es-MX" sz="2800" dirty="0"/>
              <a:t>Finalidad de los heraldos en los grupos </a:t>
            </a:r>
            <a:r>
              <a:rPr lang="es-MX" sz="2800" dirty="0" smtClean="0"/>
              <a:t>cívicos</a:t>
            </a:r>
          </a:p>
          <a:p>
            <a:pPr marL="285750" indent="-285750">
              <a:buFont typeface="Wingdings" pitchFamily="2" charset="2"/>
              <a:buChar char="v"/>
            </a:pPr>
            <a:endParaRPr lang="es-MX" dirty="0"/>
          </a:p>
          <a:p>
            <a:endParaRPr lang="es-MX" dirty="0" smtClean="0"/>
          </a:p>
          <a:p>
            <a:r>
              <a:rPr lang="es-MX" dirty="0" smtClean="0"/>
              <a:t>Los heraldos son una forma de representación de alguna institución , en el cual se pone el nombre como tal de la institución con letras de tamaño visible a distancia.</a:t>
            </a:r>
          </a:p>
          <a:p>
            <a:endParaRPr lang="es-MX" dirty="0"/>
          </a:p>
          <a:p>
            <a:r>
              <a:rPr lang="es-MX" dirty="0" smtClean="0"/>
              <a:t>Se utiliza para todas las presentaciones que se lleven en actos cívicos o sociales , y  principalmente en  los desfiles siendo el heraldo quien va en la punta del contingente.</a:t>
            </a:r>
          </a:p>
          <a:p>
            <a:endParaRPr lang="es-MX" dirty="0" smtClean="0"/>
          </a:p>
          <a:p>
            <a:r>
              <a:rPr lang="es-MX" dirty="0" smtClean="0"/>
              <a:t>Dentro del grupo cívico de Escolta y banda de guerra, se posiciona encabezando de igual forma por delante del guion. </a:t>
            </a:r>
            <a:endParaRPr lang="es-MX" dirty="0"/>
          </a:p>
        </p:txBody>
      </p:sp>
    </p:spTree>
    <p:extLst>
      <p:ext uri="{BB962C8B-B14F-4D97-AF65-F5344CB8AC3E}">
        <p14:creationId xmlns:p14="http://schemas.microsoft.com/office/powerpoint/2010/main" xmlns="" val="1331348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6907" y="1565681"/>
            <a:ext cx="7964260" cy="646331"/>
          </a:xfrm>
          <a:prstGeom prst="rect">
            <a:avLst/>
          </a:prstGeom>
          <a:noFill/>
        </p:spPr>
        <p:txBody>
          <a:bodyPr wrap="square" rtlCol="0">
            <a:spAutoFit/>
          </a:bodyPr>
          <a:lstStyle/>
          <a:p>
            <a:pPr marL="609600" indent="-609600" algn="just">
              <a:lnSpc>
                <a:spcPct val="90000"/>
              </a:lnSpc>
              <a:buFont typeface="Wingdings" pitchFamily="2" charset="2"/>
              <a:buChar char="v"/>
            </a:pPr>
            <a:r>
              <a:rPr lang="es-ES" sz="2000" dirty="0"/>
              <a:t>Las delegaciones integrarán la columna del desfile, de la siguiente forma</a:t>
            </a:r>
            <a:r>
              <a:rPr lang="es-ES" sz="2000" dirty="0" smtClean="0"/>
              <a:t>:</a:t>
            </a:r>
            <a:endParaRPr lang="es-MX" sz="1400" dirty="0" smtClean="0">
              <a:solidFill>
                <a:prstClr val="black"/>
              </a:solidFill>
            </a:endParaRPr>
          </a:p>
        </p:txBody>
      </p:sp>
      <p:grpSp>
        <p:nvGrpSpPr>
          <p:cNvPr id="5" name="4 Grupo"/>
          <p:cNvGrpSpPr/>
          <p:nvPr/>
        </p:nvGrpSpPr>
        <p:grpSpPr>
          <a:xfrm>
            <a:off x="3168194" y="3500438"/>
            <a:ext cx="360362" cy="1008062"/>
            <a:chOff x="4000496" y="4079873"/>
            <a:chExt cx="360362" cy="1008062"/>
          </a:xfrm>
        </p:grpSpPr>
        <p:sp>
          <p:nvSpPr>
            <p:cNvPr id="6" name="Oval 17"/>
            <p:cNvSpPr>
              <a:spLocks noChangeArrowheads="1"/>
            </p:cNvSpPr>
            <p:nvPr/>
          </p:nvSpPr>
          <p:spPr bwMode="auto">
            <a:xfrm rot="16200000">
              <a:off x="4000497" y="40798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7" name="Oval 18"/>
            <p:cNvSpPr>
              <a:spLocks noChangeArrowheads="1"/>
            </p:cNvSpPr>
            <p:nvPr/>
          </p:nvSpPr>
          <p:spPr bwMode="auto">
            <a:xfrm rot="16200000">
              <a:off x="4216396" y="40798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8" name="Oval 19"/>
            <p:cNvSpPr>
              <a:spLocks noChangeArrowheads="1"/>
            </p:cNvSpPr>
            <p:nvPr/>
          </p:nvSpPr>
          <p:spPr bwMode="auto">
            <a:xfrm rot="16200000">
              <a:off x="4000497" y="42957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9" name="Oval 20"/>
            <p:cNvSpPr>
              <a:spLocks noChangeArrowheads="1"/>
            </p:cNvSpPr>
            <p:nvPr/>
          </p:nvSpPr>
          <p:spPr bwMode="auto">
            <a:xfrm rot="16200000">
              <a:off x="4216396" y="42957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0" name="Oval 21"/>
            <p:cNvSpPr>
              <a:spLocks noChangeArrowheads="1"/>
            </p:cNvSpPr>
            <p:nvPr/>
          </p:nvSpPr>
          <p:spPr bwMode="auto">
            <a:xfrm rot="16200000">
              <a:off x="4000497" y="45116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1" name="Oval 22"/>
            <p:cNvSpPr>
              <a:spLocks noChangeArrowheads="1"/>
            </p:cNvSpPr>
            <p:nvPr/>
          </p:nvSpPr>
          <p:spPr bwMode="auto">
            <a:xfrm rot="16200000">
              <a:off x="4216396" y="45116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2" name="Oval 23"/>
            <p:cNvSpPr>
              <a:spLocks noChangeArrowheads="1"/>
            </p:cNvSpPr>
            <p:nvPr/>
          </p:nvSpPr>
          <p:spPr bwMode="auto">
            <a:xfrm rot="16200000">
              <a:off x="4000497" y="47275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3" name="Oval 24"/>
            <p:cNvSpPr>
              <a:spLocks noChangeArrowheads="1"/>
            </p:cNvSpPr>
            <p:nvPr/>
          </p:nvSpPr>
          <p:spPr bwMode="auto">
            <a:xfrm rot="16200000">
              <a:off x="4216396" y="47275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4" name="Oval 25"/>
            <p:cNvSpPr>
              <a:spLocks noChangeArrowheads="1"/>
            </p:cNvSpPr>
            <p:nvPr/>
          </p:nvSpPr>
          <p:spPr bwMode="auto">
            <a:xfrm rot="16200000">
              <a:off x="4000497" y="49434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5" name="Oval 26"/>
            <p:cNvSpPr>
              <a:spLocks noChangeArrowheads="1"/>
            </p:cNvSpPr>
            <p:nvPr/>
          </p:nvSpPr>
          <p:spPr bwMode="auto">
            <a:xfrm rot="16200000">
              <a:off x="4216396" y="49434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grpSp>
      <p:grpSp>
        <p:nvGrpSpPr>
          <p:cNvPr id="16" name="15 Grupo"/>
          <p:cNvGrpSpPr/>
          <p:nvPr/>
        </p:nvGrpSpPr>
        <p:grpSpPr>
          <a:xfrm>
            <a:off x="921894" y="3716338"/>
            <a:ext cx="503238" cy="792162"/>
            <a:chOff x="539750" y="3716338"/>
            <a:chExt cx="503238" cy="792162"/>
          </a:xfrm>
        </p:grpSpPr>
        <p:sp>
          <p:nvSpPr>
            <p:cNvPr id="17" name="Oval 32"/>
            <p:cNvSpPr>
              <a:spLocks noChangeArrowheads="1"/>
            </p:cNvSpPr>
            <p:nvPr/>
          </p:nvSpPr>
          <p:spPr bwMode="auto">
            <a:xfrm>
              <a:off x="898525" y="39322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8" name="Oval 34"/>
            <p:cNvSpPr>
              <a:spLocks noChangeArrowheads="1"/>
            </p:cNvSpPr>
            <p:nvPr/>
          </p:nvSpPr>
          <p:spPr bwMode="auto">
            <a:xfrm>
              <a:off x="898525" y="37163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19" name="Oval 35"/>
            <p:cNvSpPr>
              <a:spLocks noChangeArrowheads="1"/>
            </p:cNvSpPr>
            <p:nvPr/>
          </p:nvSpPr>
          <p:spPr bwMode="auto">
            <a:xfrm>
              <a:off x="898525" y="43640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20" name="Oval 36"/>
            <p:cNvSpPr>
              <a:spLocks noChangeArrowheads="1"/>
            </p:cNvSpPr>
            <p:nvPr/>
          </p:nvSpPr>
          <p:spPr bwMode="auto">
            <a:xfrm>
              <a:off x="898525" y="41481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21" name="Oval 37"/>
            <p:cNvSpPr>
              <a:spLocks noChangeArrowheads="1"/>
            </p:cNvSpPr>
            <p:nvPr/>
          </p:nvSpPr>
          <p:spPr bwMode="auto">
            <a:xfrm>
              <a:off x="539750" y="37163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22" name="Oval 38"/>
            <p:cNvSpPr>
              <a:spLocks noChangeArrowheads="1"/>
            </p:cNvSpPr>
            <p:nvPr/>
          </p:nvSpPr>
          <p:spPr bwMode="auto">
            <a:xfrm>
              <a:off x="539750" y="4148138"/>
              <a:ext cx="144463" cy="144462"/>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grpSp>
      <p:sp>
        <p:nvSpPr>
          <p:cNvPr id="23" name="Rectangle 39"/>
          <p:cNvSpPr>
            <a:spLocks noChangeArrowheads="1"/>
          </p:cNvSpPr>
          <p:nvPr/>
        </p:nvSpPr>
        <p:spPr bwMode="auto">
          <a:xfrm>
            <a:off x="7617969" y="3789363"/>
            <a:ext cx="144463" cy="431800"/>
          </a:xfrm>
          <a:prstGeom prst="rect">
            <a:avLst/>
          </a:prstGeom>
          <a:solidFill>
            <a:srgbClr val="993300"/>
          </a:solidFill>
          <a:ln w="9525">
            <a:solidFill>
              <a:schemeClr val="tx1"/>
            </a:solidFill>
            <a:miter lim="800000"/>
            <a:headEnd/>
            <a:tailEnd/>
          </a:ln>
        </p:spPr>
        <p:txBody>
          <a:bodyPr wrap="none" anchor="ctr"/>
          <a:lstStyle/>
          <a:p>
            <a:endParaRPr lang="es-MX">
              <a:latin typeface="Calibri" pitchFamily="34" charset="0"/>
            </a:endParaRPr>
          </a:p>
        </p:txBody>
      </p:sp>
      <p:sp>
        <p:nvSpPr>
          <p:cNvPr id="24" name="Text Box 40"/>
          <p:cNvSpPr txBox="1">
            <a:spLocks noChangeArrowheads="1"/>
          </p:cNvSpPr>
          <p:nvPr/>
        </p:nvSpPr>
        <p:spPr bwMode="auto">
          <a:xfrm>
            <a:off x="850457" y="5229225"/>
            <a:ext cx="1150937" cy="366713"/>
          </a:xfrm>
          <a:prstGeom prst="rect">
            <a:avLst/>
          </a:prstGeom>
          <a:noFill/>
          <a:ln w="9525">
            <a:noFill/>
            <a:miter lim="800000"/>
            <a:headEnd/>
            <a:tailEnd/>
          </a:ln>
        </p:spPr>
        <p:txBody>
          <a:bodyPr>
            <a:spAutoFit/>
          </a:bodyPr>
          <a:lstStyle/>
          <a:p>
            <a:pPr>
              <a:spcBef>
                <a:spcPct val="50000"/>
              </a:spcBef>
            </a:pPr>
            <a:r>
              <a:rPr lang="es-ES">
                <a:latin typeface="Calibri" pitchFamily="34" charset="0"/>
              </a:rPr>
              <a:t>Escolta</a:t>
            </a:r>
          </a:p>
        </p:txBody>
      </p:sp>
      <p:sp>
        <p:nvSpPr>
          <p:cNvPr id="25" name="Text Box 42"/>
          <p:cNvSpPr txBox="1">
            <a:spLocks noChangeArrowheads="1"/>
          </p:cNvSpPr>
          <p:nvPr/>
        </p:nvSpPr>
        <p:spPr bwMode="auto">
          <a:xfrm>
            <a:off x="2596690" y="2357430"/>
            <a:ext cx="1509713" cy="641350"/>
          </a:xfrm>
          <a:prstGeom prst="rect">
            <a:avLst/>
          </a:prstGeom>
          <a:noFill/>
          <a:ln w="9525">
            <a:noFill/>
            <a:miter lim="800000"/>
            <a:headEnd/>
            <a:tailEnd/>
          </a:ln>
        </p:spPr>
        <p:txBody>
          <a:bodyPr>
            <a:spAutoFit/>
          </a:bodyPr>
          <a:lstStyle/>
          <a:p>
            <a:pPr>
              <a:spcBef>
                <a:spcPct val="50000"/>
              </a:spcBef>
            </a:pPr>
            <a:r>
              <a:rPr lang="es-ES" dirty="0">
                <a:latin typeface="Calibri" pitchFamily="34" charset="0"/>
              </a:rPr>
              <a:t>Corneta de órdenes</a:t>
            </a:r>
          </a:p>
        </p:txBody>
      </p:sp>
      <p:sp>
        <p:nvSpPr>
          <p:cNvPr id="26" name="Text Box 43"/>
          <p:cNvSpPr txBox="1">
            <a:spLocks noChangeArrowheads="1"/>
          </p:cNvSpPr>
          <p:nvPr/>
        </p:nvSpPr>
        <p:spPr bwMode="auto">
          <a:xfrm>
            <a:off x="3588894" y="5799138"/>
            <a:ext cx="2012950" cy="366712"/>
          </a:xfrm>
          <a:prstGeom prst="rect">
            <a:avLst/>
          </a:prstGeom>
          <a:noFill/>
          <a:ln w="9525">
            <a:noFill/>
            <a:miter lim="800000"/>
            <a:headEnd/>
            <a:tailEnd/>
          </a:ln>
        </p:spPr>
        <p:txBody>
          <a:bodyPr>
            <a:spAutoFit/>
          </a:bodyPr>
          <a:lstStyle/>
          <a:p>
            <a:pPr>
              <a:spcBef>
                <a:spcPct val="50000"/>
              </a:spcBef>
            </a:pPr>
            <a:r>
              <a:rPr lang="es-ES">
                <a:latin typeface="Calibri" pitchFamily="34" charset="0"/>
              </a:rPr>
              <a:t>Banda de Guerra</a:t>
            </a:r>
          </a:p>
        </p:txBody>
      </p:sp>
      <p:sp>
        <p:nvSpPr>
          <p:cNvPr id="27" name="Text Box 44"/>
          <p:cNvSpPr txBox="1">
            <a:spLocks noChangeArrowheads="1"/>
          </p:cNvSpPr>
          <p:nvPr/>
        </p:nvSpPr>
        <p:spPr bwMode="auto">
          <a:xfrm>
            <a:off x="4596957" y="2349500"/>
            <a:ext cx="2301875" cy="641350"/>
          </a:xfrm>
          <a:prstGeom prst="rect">
            <a:avLst/>
          </a:prstGeom>
          <a:noFill/>
          <a:ln w="9525">
            <a:noFill/>
            <a:miter lim="800000"/>
            <a:headEnd/>
            <a:tailEnd/>
          </a:ln>
        </p:spPr>
        <p:txBody>
          <a:bodyPr>
            <a:spAutoFit/>
          </a:bodyPr>
          <a:lstStyle/>
          <a:p>
            <a:pPr>
              <a:spcBef>
                <a:spcPct val="50000"/>
              </a:spcBef>
            </a:pPr>
            <a:r>
              <a:rPr lang="es-ES">
                <a:latin typeface="Calibri" pitchFamily="34" charset="0"/>
              </a:rPr>
              <a:t>Comandante de Banda de Guerra</a:t>
            </a:r>
          </a:p>
        </p:txBody>
      </p:sp>
      <p:sp>
        <p:nvSpPr>
          <p:cNvPr id="28" name="Line 45"/>
          <p:cNvSpPr>
            <a:spLocks noChangeShapeType="1"/>
          </p:cNvSpPr>
          <p:nvPr/>
        </p:nvSpPr>
        <p:spPr bwMode="auto">
          <a:xfrm flipV="1">
            <a:off x="1209232" y="4508500"/>
            <a:ext cx="0" cy="649288"/>
          </a:xfrm>
          <a:prstGeom prst="line">
            <a:avLst/>
          </a:prstGeom>
          <a:noFill/>
          <a:ln w="9525">
            <a:solidFill>
              <a:schemeClr val="tx1"/>
            </a:solidFill>
            <a:round/>
            <a:headEnd/>
            <a:tailEnd type="triangle" w="med" len="med"/>
          </a:ln>
        </p:spPr>
        <p:txBody>
          <a:bodyPr/>
          <a:lstStyle/>
          <a:p>
            <a:endParaRPr lang="es-MX"/>
          </a:p>
        </p:txBody>
      </p:sp>
      <p:sp>
        <p:nvSpPr>
          <p:cNvPr id="29" name="Line 46"/>
          <p:cNvSpPr>
            <a:spLocks noChangeShapeType="1"/>
          </p:cNvSpPr>
          <p:nvPr/>
        </p:nvSpPr>
        <p:spPr bwMode="auto">
          <a:xfrm>
            <a:off x="3954012" y="2714620"/>
            <a:ext cx="0" cy="1079500"/>
          </a:xfrm>
          <a:prstGeom prst="line">
            <a:avLst/>
          </a:prstGeom>
          <a:noFill/>
          <a:ln w="9525">
            <a:solidFill>
              <a:schemeClr val="tx1"/>
            </a:solidFill>
            <a:round/>
            <a:headEnd/>
            <a:tailEnd type="triangle" w="med" len="med"/>
          </a:ln>
        </p:spPr>
        <p:txBody>
          <a:bodyPr/>
          <a:lstStyle/>
          <a:p>
            <a:endParaRPr lang="es-MX"/>
          </a:p>
        </p:txBody>
      </p:sp>
      <p:sp>
        <p:nvSpPr>
          <p:cNvPr id="30" name="Line 48"/>
          <p:cNvSpPr>
            <a:spLocks noChangeShapeType="1"/>
          </p:cNvSpPr>
          <p:nvPr/>
        </p:nvSpPr>
        <p:spPr bwMode="auto">
          <a:xfrm flipV="1">
            <a:off x="4593782" y="5229225"/>
            <a:ext cx="0" cy="647700"/>
          </a:xfrm>
          <a:prstGeom prst="line">
            <a:avLst/>
          </a:prstGeom>
          <a:noFill/>
          <a:ln w="9525">
            <a:solidFill>
              <a:schemeClr val="tx1"/>
            </a:solidFill>
            <a:round/>
            <a:headEnd/>
            <a:tailEnd type="triangle" w="med" len="med"/>
          </a:ln>
        </p:spPr>
        <p:txBody>
          <a:bodyPr/>
          <a:lstStyle/>
          <a:p>
            <a:endParaRPr lang="es-MX"/>
          </a:p>
        </p:txBody>
      </p:sp>
      <p:sp>
        <p:nvSpPr>
          <p:cNvPr id="31" name="Line 49"/>
          <p:cNvSpPr>
            <a:spLocks noChangeShapeType="1"/>
          </p:cNvSpPr>
          <p:nvPr/>
        </p:nvSpPr>
        <p:spPr bwMode="auto">
          <a:xfrm>
            <a:off x="5314507" y="2997200"/>
            <a:ext cx="0" cy="719138"/>
          </a:xfrm>
          <a:prstGeom prst="line">
            <a:avLst/>
          </a:prstGeom>
          <a:noFill/>
          <a:ln w="9525">
            <a:solidFill>
              <a:schemeClr val="tx1"/>
            </a:solidFill>
            <a:round/>
            <a:headEnd/>
            <a:tailEnd type="triangle" w="med" len="med"/>
          </a:ln>
        </p:spPr>
        <p:txBody>
          <a:bodyPr/>
          <a:lstStyle/>
          <a:p>
            <a:endParaRPr lang="es-MX"/>
          </a:p>
        </p:txBody>
      </p:sp>
      <p:sp>
        <p:nvSpPr>
          <p:cNvPr id="32" name="Text Box 50"/>
          <p:cNvSpPr txBox="1">
            <a:spLocks noChangeArrowheads="1"/>
          </p:cNvSpPr>
          <p:nvPr/>
        </p:nvSpPr>
        <p:spPr bwMode="auto">
          <a:xfrm>
            <a:off x="5965382" y="5222875"/>
            <a:ext cx="1004887" cy="366713"/>
          </a:xfrm>
          <a:prstGeom prst="rect">
            <a:avLst/>
          </a:prstGeom>
          <a:noFill/>
          <a:ln w="9525">
            <a:noFill/>
            <a:miter lim="800000"/>
            <a:headEnd/>
            <a:tailEnd/>
          </a:ln>
        </p:spPr>
        <p:txBody>
          <a:bodyPr>
            <a:spAutoFit/>
          </a:bodyPr>
          <a:lstStyle/>
          <a:p>
            <a:pPr>
              <a:spcBef>
                <a:spcPct val="50000"/>
              </a:spcBef>
            </a:pPr>
            <a:r>
              <a:rPr lang="es-ES">
                <a:latin typeface="Calibri" pitchFamily="34" charset="0"/>
              </a:rPr>
              <a:t>Guión</a:t>
            </a:r>
          </a:p>
        </p:txBody>
      </p:sp>
      <p:sp>
        <p:nvSpPr>
          <p:cNvPr id="33" name="Text Box 51"/>
          <p:cNvSpPr txBox="1">
            <a:spLocks noChangeArrowheads="1"/>
          </p:cNvSpPr>
          <p:nvPr/>
        </p:nvSpPr>
        <p:spPr bwMode="auto">
          <a:xfrm>
            <a:off x="7189344" y="5229225"/>
            <a:ext cx="1077913" cy="366713"/>
          </a:xfrm>
          <a:prstGeom prst="rect">
            <a:avLst/>
          </a:prstGeom>
          <a:noFill/>
          <a:ln w="9525">
            <a:noFill/>
            <a:miter lim="800000"/>
            <a:headEnd/>
            <a:tailEnd/>
          </a:ln>
        </p:spPr>
        <p:txBody>
          <a:bodyPr>
            <a:spAutoFit/>
          </a:bodyPr>
          <a:lstStyle/>
          <a:p>
            <a:pPr>
              <a:spcBef>
                <a:spcPct val="50000"/>
              </a:spcBef>
            </a:pPr>
            <a:r>
              <a:rPr lang="es-ES">
                <a:latin typeface="Calibri" pitchFamily="34" charset="0"/>
              </a:rPr>
              <a:t>Heraldos</a:t>
            </a:r>
          </a:p>
        </p:txBody>
      </p:sp>
      <p:sp>
        <p:nvSpPr>
          <p:cNvPr id="34" name="Line 52"/>
          <p:cNvSpPr>
            <a:spLocks noChangeShapeType="1"/>
          </p:cNvSpPr>
          <p:nvPr/>
        </p:nvSpPr>
        <p:spPr bwMode="auto">
          <a:xfrm flipV="1">
            <a:off x="6394007" y="4221163"/>
            <a:ext cx="0" cy="1008062"/>
          </a:xfrm>
          <a:prstGeom prst="line">
            <a:avLst/>
          </a:prstGeom>
          <a:noFill/>
          <a:ln w="9525">
            <a:solidFill>
              <a:schemeClr val="tx1"/>
            </a:solidFill>
            <a:round/>
            <a:headEnd/>
            <a:tailEnd type="triangle" w="med" len="med"/>
          </a:ln>
        </p:spPr>
        <p:txBody>
          <a:bodyPr/>
          <a:lstStyle/>
          <a:p>
            <a:endParaRPr lang="es-MX"/>
          </a:p>
        </p:txBody>
      </p:sp>
      <p:sp>
        <p:nvSpPr>
          <p:cNvPr id="35" name="Line 53"/>
          <p:cNvSpPr>
            <a:spLocks noChangeShapeType="1"/>
          </p:cNvSpPr>
          <p:nvPr/>
        </p:nvSpPr>
        <p:spPr bwMode="auto">
          <a:xfrm flipV="1">
            <a:off x="7690994" y="4365625"/>
            <a:ext cx="0" cy="863600"/>
          </a:xfrm>
          <a:prstGeom prst="line">
            <a:avLst/>
          </a:prstGeom>
          <a:noFill/>
          <a:ln w="9525">
            <a:solidFill>
              <a:schemeClr val="tx1"/>
            </a:solidFill>
            <a:round/>
            <a:headEnd/>
            <a:tailEnd type="triangle" w="med" len="med"/>
          </a:ln>
        </p:spPr>
        <p:txBody>
          <a:bodyPr/>
          <a:lstStyle/>
          <a:p>
            <a:endParaRPr lang="es-MX"/>
          </a:p>
        </p:txBody>
      </p:sp>
      <p:sp>
        <p:nvSpPr>
          <p:cNvPr id="36" name="35 Marco"/>
          <p:cNvSpPr/>
          <p:nvPr/>
        </p:nvSpPr>
        <p:spPr>
          <a:xfrm>
            <a:off x="6240028" y="3857628"/>
            <a:ext cx="285752"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36 Estrella de 6 puntas"/>
          <p:cNvSpPr/>
          <p:nvPr/>
        </p:nvSpPr>
        <p:spPr>
          <a:xfrm>
            <a:off x="5239896" y="3857628"/>
            <a:ext cx="285752" cy="28575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Estrella de 4 puntas"/>
          <p:cNvSpPr/>
          <p:nvPr/>
        </p:nvSpPr>
        <p:spPr>
          <a:xfrm>
            <a:off x="3882574" y="3786190"/>
            <a:ext cx="285752" cy="35719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9" name="38 Grupo"/>
          <p:cNvGrpSpPr/>
          <p:nvPr/>
        </p:nvGrpSpPr>
        <p:grpSpPr>
          <a:xfrm>
            <a:off x="4450906" y="3500438"/>
            <a:ext cx="360362" cy="1008062"/>
            <a:chOff x="4000496" y="4079873"/>
            <a:chExt cx="360362" cy="1008062"/>
          </a:xfrm>
        </p:grpSpPr>
        <p:sp>
          <p:nvSpPr>
            <p:cNvPr id="40" name="Oval 17"/>
            <p:cNvSpPr>
              <a:spLocks noChangeArrowheads="1"/>
            </p:cNvSpPr>
            <p:nvPr/>
          </p:nvSpPr>
          <p:spPr bwMode="auto">
            <a:xfrm rot="16200000">
              <a:off x="4000497" y="40798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1" name="Oval 18"/>
            <p:cNvSpPr>
              <a:spLocks noChangeArrowheads="1"/>
            </p:cNvSpPr>
            <p:nvPr/>
          </p:nvSpPr>
          <p:spPr bwMode="auto">
            <a:xfrm rot="16200000">
              <a:off x="4216396" y="40798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2" name="Oval 19"/>
            <p:cNvSpPr>
              <a:spLocks noChangeArrowheads="1"/>
            </p:cNvSpPr>
            <p:nvPr/>
          </p:nvSpPr>
          <p:spPr bwMode="auto">
            <a:xfrm rot="16200000">
              <a:off x="4000497" y="42957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3" name="Oval 20"/>
            <p:cNvSpPr>
              <a:spLocks noChangeArrowheads="1"/>
            </p:cNvSpPr>
            <p:nvPr/>
          </p:nvSpPr>
          <p:spPr bwMode="auto">
            <a:xfrm rot="16200000">
              <a:off x="4216396" y="42957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4" name="Oval 21"/>
            <p:cNvSpPr>
              <a:spLocks noChangeArrowheads="1"/>
            </p:cNvSpPr>
            <p:nvPr/>
          </p:nvSpPr>
          <p:spPr bwMode="auto">
            <a:xfrm rot="16200000">
              <a:off x="4000497" y="45116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5" name="Oval 22"/>
            <p:cNvSpPr>
              <a:spLocks noChangeArrowheads="1"/>
            </p:cNvSpPr>
            <p:nvPr/>
          </p:nvSpPr>
          <p:spPr bwMode="auto">
            <a:xfrm rot="16200000">
              <a:off x="4216396" y="45116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6" name="Oval 23"/>
            <p:cNvSpPr>
              <a:spLocks noChangeArrowheads="1"/>
            </p:cNvSpPr>
            <p:nvPr/>
          </p:nvSpPr>
          <p:spPr bwMode="auto">
            <a:xfrm rot="16200000">
              <a:off x="4000497" y="47275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7" name="Oval 24"/>
            <p:cNvSpPr>
              <a:spLocks noChangeArrowheads="1"/>
            </p:cNvSpPr>
            <p:nvPr/>
          </p:nvSpPr>
          <p:spPr bwMode="auto">
            <a:xfrm rot="16200000">
              <a:off x="4216396" y="47275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8" name="Oval 25"/>
            <p:cNvSpPr>
              <a:spLocks noChangeArrowheads="1"/>
            </p:cNvSpPr>
            <p:nvPr/>
          </p:nvSpPr>
          <p:spPr bwMode="auto">
            <a:xfrm rot="16200000">
              <a:off x="4000497" y="49434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sp>
          <p:nvSpPr>
            <p:cNvPr id="49" name="Oval 26"/>
            <p:cNvSpPr>
              <a:spLocks noChangeArrowheads="1"/>
            </p:cNvSpPr>
            <p:nvPr/>
          </p:nvSpPr>
          <p:spPr bwMode="auto">
            <a:xfrm rot="16200000">
              <a:off x="4216396" y="4943472"/>
              <a:ext cx="144462" cy="144463"/>
            </a:xfrm>
            <a:prstGeom prst="ellipse">
              <a:avLst/>
            </a:prstGeom>
            <a:solidFill>
              <a:srgbClr val="993300"/>
            </a:solidFill>
            <a:ln w="9525">
              <a:solidFill>
                <a:schemeClr val="tx1"/>
              </a:solidFill>
              <a:round/>
              <a:headEnd/>
              <a:tailEnd/>
            </a:ln>
          </p:spPr>
          <p:txBody>
            <a:bodyPr wrap="none" anchor="ctr"/>
            <a:lstStyle/>
            <a:p>
              <a:endParaRPr lang="es-MX">
                <a:latin typeface="Calibri" pitchFamily="34" charset="0"/>
              </a:endParaRPr>
            </a:p>
          </p:txBody>
        </p:sp>
      </p:grpSp>
    </p:spTree>
    <p:extLst>
      <p:ext uri="{BB962C8B-B14F-4D97-AF65-F5344CB8AC3E}">
        <p14:creationId xmlns:p14="http://schemas.microsoft.com/office/powerpoint/2010/main" xmlns="" val="10264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6907" y="1688513"/>
            <a:ext cx="7964260" cy="369332"/>
          </a:xfrm>
          <a:prstGeom prst="rect">
            <a:avLst/>
          </a:prstGeom>
          <a:noFill/>
        </p:spPr>
        <p:txBody>
          <a:bodyPr wrap="square" rtlCol="0">
            <a:spAutoFit/>
          </a:bodyPr>
          <a:lstStyle/>
          <a:p>
            <a:pPr marL="609600" indent="-609600" algn="just">
              <a:lnSpc>
                <a:spcPct val="90000"/>
              </a:lnSpc>
              <a:buFont typeface="Wingdings" pitchFamily="2" charset="2"/>
              <a:buChar char="v"/>
            </a:pPr>
            <a:r>
              <a:rPr lang="es-ES" sz="2000" dirty="0" smtClean="0">
                <a:solidFill>
                  <a:prstClr val="black"/>
                </a:solidFill>
              </a:rPr>
              <a:t>En formación de columna por 2, </a:t>
            </a:r>
            <a:r>
              <a:rPr lang="es-ES" sz="2000" dirty="0">
                <a:solidFill>
                  <a:prstClr val="black"/>
                </a:solidFill>
              </a:rPr>
              <a:t>de la siguiente forma</a:t>
            </a:r>
            <a:r>
              <a:rPr lang="es-ES" sz="2000" dirty="0" smtClean="0">
                <a:solidFill>
                  <a:prstClr val="black"/>
                </a:solidFill>
              </a:rPr>
              <a:t>:</a:t>
            </a:r>
            <a:endParaRPr lang="es-MX" sz="1400" dirty="0" smtClean="0">
              <a:solidFill>
                <a:prstClr val="black"/>
              </a:solidFill>
            </a:endParaRPr>
          </a:p>
        </p:txBody>
      </p:sp>
      <p:grpSp>
        <p:nvGrpSpPr>
          <p:cNvPr id="5" name="4 Grupo"/>
          <p:cNvGrpSpPr/>
          <p:nvPr/>
        </p:nvGrpSpPr>
        <p:grpSpPr>
          <a:xfrm rot="16200000">
            <a:off x="3331970" y="3500438"/>
            <a:ext cx="360362" cy="1008062"/>
            <a:chOff x="4000496" y="4079873"/>
            <a:chExt cx="360362" cy="1008062"/>
          </a:xfrm>
        </p:grpSpPr>
        <p:sp>
          <p:nvSpPr>
            <p:cNvPr id="6" name="Oval 17"/>
            <p:cNvSpPr>
              <a:spLocks noChangeArrowheads="1"/>
            </p:cNvSpPr>
            <p:nvPr/>
          </p:nvSpPr>
          <p:spPr bwMode="auto">
            <a:xfrm rot="16200000">
              <a:off x="4000497" y="40798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7" name="Oval 18"/>
            <p:cNvSpPr>
              <a:spLocks noChangeArrowheads="1"/>
            </p:cNvSpPr>
            <p:nvPr/>
          </p:nvSpPr>
          <p:spPr bwMode="auto">
            <a:xfrm rot="16200000">
              <a:off x="4216396" y="40798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8" name="Oval 19"/>
            <p:cNvSpPr>
              <a:spLocks noChangeArrowheads="1"/>
            </p:cNvSpPr>
            <p:nvPr/>
          </p:nvSpPr>
          <p:spPr bwMode="auto">
            <a:xfrm rot="16200000">
              <a:off x="4000497" y="42957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9" name="Oval 20"/>
            <p:cNvSpPr>
              <a:spLocks noChangeArrowheads="1"/>
            </p:cNvSpPr>
            <p:nvPr/>
          </p:nvSpPr>
          <p:spPr bwMode="auto">
            <a:xfrm rot="16200000">
              <a:off x="4216396" y="42957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0" name="Oval 21"/>
            <p:cNvSpPr>
              <a:spLocks noChangeArrowheads="1"/>
            </p:cNvSpPr>
            <p:nvPr/>
          </p:nvSpPr>
          <p:spPr bwMode="auto">
            <a:xfrm rot="16200000">
              <a:off x="4000497" y="45116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1" name="Oval 22"/>
            <p:cNvSpPr>
              <a:spLocks noChangeArrowheads="1"/>
            </p:cNvSpPr>
            <p:nvPr/>
          </p:nvSpPr>
          <p:spPr bwMode="auto">
            <a:xfrm rot="16200000">
              <a:off x="4216396" y="45116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2" name="Oval 23"/>
            <p:cNvSpPr>
              <a:spLocks noChangeArrowheads="1"/>
            </p:cNvSpPr>
            <p:nvPr/>
          </p:nvSpPr>
          <p:spPr bwMode="auto">
            <a:xfrm rot="16200000">
              <a:off x="4000497" y="47275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3" name="Oval 24"/>
            <p:cNvSpPr>
              <a:spLocks noChangeArrowheads="1"/>
            </p:cNvSpPr>
            <p:nvPr/>
          </p:nvSpPr>
          <p:spPr bwMode="auto">
            <a:xfrm rot="16200000">
              <a:off x="4216396" y="47275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4" name="Oval 25"/>
            <p:cNvSpPr>
              <a:spLocks noChangeArrowheads="1"/>
            </p:cNvSpPr>
            <p:nvPr/>
          </p:nvSpPr>
          <p:spPr bwMode="auto">
            <a:xfrm rot="16200000">
              <a:off x="4000497" y="49434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5" name="Oval 26"/>
            <p:cNvSpPr>
              <a:spLocks noChangeArrowheads="1"/>
            </p:cNvSpPr>
            <p:nvPr/>
          </p:nvSpPr>
          <p:spPr bwMode="auto">
            <a:xfrm rot="16200000">
              <a:off x="4216396" y="49434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grpSp>
      <p:grpSp>
        <p:nvGrpSpPr>
          <p:cNvPr id="16" name="15 Grupo"/>
          <p:cNvGrpSpPr/>
          <p:nvPr/>
        </p:nvGrpSpPr>
        <p:grpSpPr>
          <a:xfrm>
            <a:off x="2001394" y="3608388"/>
            <a:ext cx="503238" cy="792162"/>
            <a:chOff x="539750" y="3716338"/>
            <a:chExt cx="503238" cy="792162"/>
          </a:xfrm>
        </p:grpSpPr>
        <p:sp>
          <p:nvSpPr>
            <p:cNvPr id="17" name="Oval 32"/>
            <p:cNvSpPr>
              <a:spLocks noChangeArrowheads="1"/>
            </p:cNvSpPr>
            <p:nvPr/>
          </p:nvSpPr>
          <p:spPr bwMode="auto">
            <a:xfrm>
              <a:off x="898525" y="39322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8" name="Oval 34"/>
            <p:cNvSpPr>
              <a:spLocks noChangeArrowheads="1"/>
            </p:cNvSpPr>
            <p:nvPr/>
          </p:nvSpPr>
          <p:spPr bwMode="auto">
            <a:xfrm>
              <a:off x="898525" y="37163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19" name="Oval 35"/>
            <p:cNvSpPr>
              <a:spLocks noChangeArrowheads="1"/>
            </p:cNvSpPr>
            <p:nvPr/>
          </p:nvSpPr>
          <p:spPr bwMode="auto">
            <a:xfrm>
              <a:off x="898525" y="43640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20" name="Oval 36"/>
            <p:cNvSpPr>
              <a:spLocks noChangeArrowheads="1"/>
            </p:cNvSpPr>
            <p:nvPr/>
          </p:nvSpPr>
          <p:spPr bwMode="auto">
            <a:xfrm>
              <a:off x="898525" y="41481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21" name="Oval 37"/>
            <p:cNvSpPr>
              <a:spLocks noChangeArrowheads="1"/>
            </p:cNvSpPr>
            <p:nvPr/>
          </p:nvSpPr>
          <p:spPr bwMode="auto">
            <a:xfrm>
              <a:off x="539750" y="37163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22" name="Oval 38"/>
            <p:cNvSpPr>
              <a:spLocks noChangeArrowheads="1"/>
            </p:cNvSpPr>
            <p:nvPr/>
          </p:nvSpPr>
          <p:spPr bwMode="auto">
            <a:xfrm>
              <a:off x="539750" y="4148138"/>
              <a:ext cx="144463" cy="144462"/>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grpSp>
      <p:sp>
        <p:nvSpPr>
          <p:cNvPr id="23" name="Rectangle 39"/>
          <p:cNvSpPr>
            <a:spLocks noChangeArrowheads="1"/>
          </p:cNvSpPr>
          <p:nvPr/>
        </p:nvSpPr>
        <p:spPr bwMode="auto">
          <a:xfrm>
            <a:off x="5716606" y="3815083"/>
            <a:ext cx="144463" cy="431800"/>
          </a:xfrm>
          <a:prstGeom prst="rect">
            <a:avLst/>
          </a:prstGeom>
          <a:solidFill>
            <a:srgbClr val="993300"/>
          </a:solidFill>
          <a:ln w="9525">
            <a:solidFill>
              <a:schemeClr val="tx1"/>
            </a:solidFill>
            <a:miter lim="800000"/>
            <a:headEnd/>
            <a:tailEnd/>
          </a:ln>
        </p:spPr>
        <p:txBody>
          <a:bodyPr wrap="none" anchor="ctr"/>
          <a:lstStyle/>
          <a:p>
            <a:endParaRPr lang="es-MX">
              <a:solidFill>
                <a:prstClr val="black"/>
              </a:solidFill>
            </a:endParaRPr>
          </a:p>
        </p:txBody>
      </p:sp>
      <p:sp>
        <p:nvSpPr>
          <p:cNvPr id="24" name="Text Box 40"/>
          <p:cNvSpPr txBox="1">
            <a:spLocks noChangeArrowheads="1"/>
          </p:cNvSpPr>
          <p:nvPr/>
        </p:nvSpPr>
        <p:spPr bwMode="auto">
          <a:xfrm>
            <a:off x="1570388" y="5240836"/>
            <a:ext cx="1150937" cy="366713"/>
          </a:xfrm>
          <a:prstGeom prst="rect">
            <a:avLst/>
          </a:prstGeom>
          <a:noFill/>
          <a:ln w="9525">
            <a:noFill/>
            <a:miter lim="800000"/>
            <a:headEnd/>
            <a:tailEnd/>
          </a:ln>
        </p:spPr>
        <p:txBody>
          <a:bodyPr>
            <a:spAutoFit/>
          </a:bodyPr>
          <a:lstStyle/>
          <a:p>
            <a:pPr>
              <a:spcBef>
                <a:spcPct val="50000"/>
              </a:spcBef>
            </a:pPr>
            <a:r>
              <a:rPr lang="es-ES" dirty="0">
                <a:solidFill>
                  <a:prstClr val="black"/>
                </a:solidFill>
              </a:rPr>
              <a:t>Escolta</a:t>
            </a:r>
          </a:p>
        </p:txBody>
      </p:sp>
      <p:sp>
        <p:nvSpPr>
          <p:cNvPr id="25" name="Text Box 42"/>
          <p:cNvSpPr txBox="1">
            <a:spLocks noChangeArrowheads="1"/>
          </p:cNvSpPr>
          <p:nvPr/>
        </p:nvSpPr>
        <p:spPr bwMode="auto">
          <a:xfrm>
            <a:off x="3616931" y="2342884"/>
            <a:ext cx="608981" cy="369332"/>
          </a:xfrm>
          <a:prstGeom prst="rect">
            <a:avLst/>
          </a:prstGeom>
          <a:noFill/>
          <a:ln w="9525">
            <a:noFill/>
            <a:miter lim="800000"/>
            <a:headEnd/>
            <a:tailEnd/>
          </a:ln>
        </p:spPr>
        <p:txBody>
          <a:bodyPr wrap="square">
            <a:spAutoFit/>
          </a:bodyPr>
          <a:lstStyle/>
          <a:p>
            <a:pPr>
              <a:spcBef>
                <a:spcPct val="50000"/>
              </a:spcBef>
            </a:pPr>
            <a:r>
              <a:rPr lang="es-ES" dirty="0" smtClean="0">
                <a:solidFill>
                  <a:prstClr val="black"/>
                </a:solidFill>
              </a:rPr>
              <a:t>C.O.</a:t>
            </a:r>
            <a:endParaRPr lang="es-ES" dirty="0">
              <a:solidFill>
                <a:prstClr val="black"/>
              </a:solidFill>
            </a:endParaRPr>
          </a:p>
        </p:txBody>
      </p:sp>
      <p:sp>
        <p:nvSpPr>
          <p:cNvPr id="26" name="Text Box 43"/>
          <p:cNvSpPr txBox="1">
            <a:spLocks noChangeArrowheads="1"/>
          </p:cNvSpPr>
          <p:nvPr/>
        </p:nvSpPr>
        <p:spPr bwMode="auto">
          <a:xfrm>
            <a:off x="3224019" y="5229226"/>
            <a:ext cx="2012950" cy="366712"/>
          </a:xfrm>
          <a:prstGeom prst="rect">
            <a:avLst/>
          </a:prstGeom>
          <a:noFill/>
          <a:ln w="9525">
            <a:noFill/>
            <a:miter lim="800000"/>
            <a:headEnd/>
            <a:tailEnd/>
          </a:ln>
        </p:spPr>
        <p:txBody>
          <a:bodyPr>
            <a:spAutoFit/>
          </a:bodyPr>
          <a:lstStyle/>
          <a:p>
            <a:pPr>
              <a:spcBef>
                <a:spcPct val="50000"/>
              </a:spcBef>
            </a:pPr>
            <a:r>
              <a:rPr lang="es-ES" dirty="0">
                <a:solidFill>
                  <a:prstClr val="black"/>
                </a:solidFill>
              </a:rPr>
              <a:t>Banda de Guerra</a:t>
            </a:r>
          </a:p>
        </p:txBody>
      </p:sp>
      <p:sp>
        <p:nvSpPr>
          <p:cNvPr id="27" name="Text Box 44"/>
          <p:cNvSpPr txBox="1">
            <a:spLocks noChangeArrowheads="1"/>
          </p:cNvSpPr>
          <p:nvPr/>
        </p:nvSpPr>
        <p:spPr bwMode="auto">
          <a:xfrm>
            <a:off x="4596957" y="2349500"/>
            <a:ext cx="2301875" cy="641350"/>
          </a:xfrm>
          <a:prstGeom prst="rect">
            <a:avLst/>
          </a:prstGeom>
          <a:noFill/>
          <a:ln w="9525">
            <a:noFill/>
            <a:miter lim="800000"/>
            <a:headEnd/>
            <a:tailEnd/>
          </a:ln>
        </p:spPr>
        <p:txBody>
          <a:bodyPr>
            <a:spAutoFit/>
          </a:bodyPr>
          <a:lstStyle/>
          <a:p>
            <a:pPr>
              <a:spcBef>
                <a:spcPct val="50000"/>
              </a:spcBef>
            </a:pPr>
            <a:r>
              <a:rPr lang="es-ES">
                <a:solidFill>
                  <a:prstClr val="black"/>
                </a:solidFill>
              </a:rPr>
              <a:t>Comandante de Banda de Guerra</a:t>
            </a:r>
          </a:p>
        </p:txBody>
      </p:sp>
      <p:sp>
        <p:nvSpPr>
          <p:cNvPr id="28" name="Line 45"/>
          <p:cNvSpPr>
            <a:spLocks noChangeShapeType="1"/>
          </p:cNvSpPr>
          <p:nvPr/>
        </p:nvSpPr>
        <p:spPr bwMode="auto">
          <a:xfrm flipV="1">
            <a:off x="2145857" y="4508500"/>
            <a:ext cx="0" cy="649288"/>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29" name="Line 46"/>
          <p:cNvSpPr>
            <a:spLocks noChangeShapeType="1"/>
          </p:cNvSpPr>
          <p:nvPr/>
        </p:nvSpPr>
        <p:spPr bwMode="auto">
          <a:xfrm>
            <a:off x="3921422" y="2854323"/>
            <a:ext cx="0" cy="539750"/>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30" name="Line 48"/>
          <p:cNvSpPr>
            <a:spLocks noChangeShapeType="1"/>
          </p:cNvSpPr>
          <p:nvPr/>
        </p:nvSpPr>
        <p:spPr bwMode="auto">
          <a:xfrm flipV="1">
            <a:off x="4127055" y="4575175"/>
            <a:ext cx="0" cy="647700"/>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31" name="Line 49"/>
          <p:cNvSpPr>
            <a:spLocks noChangeShapeType="1"/>
          </p:cNvSpPr>
          <p:nvPr/>
        </p:nvSpPr>
        <p:spPr bwMode="auto">
          <a:xfrm>
            <a:off x="5358486" y="2990850"/>
            <a:ext cx="0" cy="365919"/>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32" name="Text Box 50"/>
          <p:cNvSpPr txBox="1">
            <a:spLocks noChangeArrowheads="1"/>
          </p:cNvSpPr>
          <p:nvPr/>
        </p:nvSpPr>
        <p:spPr bwMode="auto">
          <a:xfrm>
            <a:off x="4877948" y="4532312"/>
            <a:ext cx="1004887" cy="366713"/>
          </a:xfrm>
          <a:prstGeom prst="rect">
            <a:avLst/>
          </a:prstGeom>
          <a:noFill/>
          <a:ln w="9525">
            <a:noFill/>
            <a:miter lim="800000"/>
            <a:headEnd/>
            <a:tailEnd/>
          </a:ln>
        </p:spPr>
        <p:txBody>
          <a:bodyPr>
            <a:spAutoFit/>
          </a:bodyPr>
          <a:lstStyle/>
          <a:p>
            <a:pPr>
              <a:spcBef>
                <a:spcPct val="50000"/>
              </a:spcBef>
            </a:pPr>
            <a:r>
              <a:rPr lang="es-ES" dirty="0" err="1">
                <a:solidFill>
                  <a:prstClr val="black"/>
                </a:solidFill>
              </a:rPr>
              <a:t>Guión</a:t>
            </a:r>
            <a:endParaRPr lang="es-ES" dirty="0">
              <a:solidFill>
                <a:prstClr val="black"/>
              </a:solidFill>
            </a:endParaRPr>
          </a:p>
        </p:txBody>
      </p:sp>
      <p:sp>
        <p:nvSpPr>
          <p:cNvPr id="33" name="Text Box 51"/>
          <p:cNvSpPr txBox="1">
            <a:spLocks noChangeArrowheads="1"/>
          </p:cNvSpPr>
          <p:nvPr/>
        </p:nvSpPr>
        <p:spPr bwMode="auto">
          <a:xfrm>
            <a:off x="5281168" y="5231358"/>
            <a:ext cx="1077913" cy="366713"/>
          </a:xfrm>
          <a:prstGeom prst="rect">
            <a:avLst/>
          </a:prstGeom>
          <a:noFill/>
          <a:ln w="9525">
            <a:noFill/>
            <a:miter lim="800000"/>
            <a:headEnd/>
            <a:tailEnd/>
          </a:ln>
        </p:spPr>
        <p:txBody>
          <a:bodyPr>
            <a:spAutoFit/>
          </a:bodyPr>
          <a:lstStyle/>
          <a:p>
            <a:pPr>
              <a:spcBef>
                <a:spcPct val="50000"/>
              </a:spcBef>
            </a:pPr>
            <a:r>
              <a:rPr lang="es-ES" dirty="0">
                <a:solidFill>
                  <a:prstClr val="black"/>
                </a:solidFill>
              </a:rPr>
              <a:t>Heraldos</a:t>
            </a:r>
          </a:p>
        </p:txBody>
      </p:sp>
      <p:sp>
        <p:nvSpPr>
          <p:cNvPr id="34" name="Line 52"/>
          <p:cNvSpPr>
            <a:spLocks noChangeShapeType="1"/>
          </p:cNvSpPr>
          <p:nvPr/>
        </p:nvSpPr>
        <p:spPr bwMode="auto">
          <a:xfrm flipV="1">
            <a:off x="5435475" y="4184651"/>
            <a:ext cx="0" cy="390524"/>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35" name="Line 53"/>
          <p:cNvSpPr>
            <a:spLocks noChangeShapeType="1"/>
          </p:cNvSpPr>
          <p:nvPr/>
        </p:nvSpPr>
        <p:spPr bwMode="auto">
          <a:xfrm flipV="1">
            <a:off x="5820125" y="4294188"/>
            <a:ext cx="0" cy="863600"/>
          </a:xfrm>
          <a:prstGeom prst="line">
            <a:avLst/>
          </a:prstGeom>
          <a:noFill/>
          <a:ln w="9525">
            <a:solidFill>
              <a:schemeClr val="tx1"/>
            </a:solidFill>
            <a:round/>
            <a:headEnd/>
            <a:tailEnd type="triangle" w="med" len="med"/>
          </a:ln>
        </p:spPr>
        <p:txBody>
          <a:bodyPr/>
          <a:lstStyle/>
          <a:p>
            <a:endParaRPr lang="es-MX">
              <a:solidFill>
                <a:prstClr val="black"/>
              </a:solidFill>
            </a:endParaRPr>
          </a:p>
        </p:txBody>
      </p:sp>
      <p:sp>
        <p:nvSpPr>
          <p:cNvPr id="36" name="35 Marco"/>
          <p:cNvSpPr/>
          <p:nvPr/>
        </p:nvSpPr>
        <p:spPr>
          <a:xfrm>
            <a:off x="5281496" y="3803900"/>
            <a:ext cx="153979" cy="18255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black"/>
              </a:solidFill>
            </a:endParaRPr>
          </a:p>
        </p:txBody>
      </p:sp>
      <p:sp>
        <p:nvSpPr>
          <p:cNvPr id="37" name="36 Estrella de 6 puntas"/>
          <p:cNvSpPr/>
          <p:nvPr/>
        </p:nvSpPr>
        <p:spPr>
          <a:xfrm>
            <a:off x="5204507" y="3429792"/>
            <a:ext cx="285752" cy="28575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8" name="37 Estrella de 4 puntas"/>
          <p:cNvSpPr/>
          <p:nvPr/>
        </p:nvSpPr>
        <p:spPr>
          <a:xfrm>
            <a:off x="3778546" y="3394073"/>
            <a:ext cx="285752" cy="35719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nvGrpSpPr>
          <p:cNvPr id="39" name="38 Grupo"/>
          <p:cNvGrpSpPr/>
          <p:nvPr/>
        </p:nvGrpSpPr>
        <p:grpSpPr>
          <a:xfrm rot="16200000">
            <a:off x="4450906" y="3500438"/>
            <a:ext cx="360362" cy="1008062"/>
            <a:chOff x="4000496" y="4079873"/>
            <a:chExt cx="360362" cy="1008062"/>
          </a:xfrm>
        </p:grpSpPr>
        <p:sp>
          <p:nvSpPr>
            <p:cNvPr id="40" name="Oval 17"/>
            <p:cNvSpPr>
              <a:spLocks noChangeArrowheads="1"/>
            </p:cNvSpPr>
            <p:nvPr/>
          </p:nvSpPr>
          <p:spPr bwMode="auto">
            <a:xfrm rot="16200000">
              <a:off x="4000497" y="40798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1" name="Oval 18"/>
            <p:cNvSpPr>
              <a:spLocks noChangeArrowheads="1"/>
            </p:cNvSpPr>
            <p:nvPr/>
          </p:nvSpPr>
          <p:spPr bwMode="auto">
            <a:xfrm rot="16200000">
              <a:off x="4216396" y="40798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2" name="Oval 19"/>
            <p:cNvSpPr>
              <a:spLocks noChangeArrowheads="1"/>
            </p:cNvSpPr>
            <p:nvPr/>
          </p:nvSpPr>
          <p:spPr bwMode="auto">
            <a:xfrm rot="16200000">
              <a:off x="4000497" y="42957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3" name="Oval 20"/>
            <p:cNvSpPr>
              <a:spLocks noChangeArrowheads="1"/>
            </p:cNvSpPr>
            <p:nvPr/>
          </p:nvSpPr>
          <p:spPr bwMode="auto">
            <a:xfrm rot="16200000">
              <a:off x="4216396" y="42957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4" name="Oval 21"/>
            <p:cNvSpPr>
              <a:spLocks noChangeArrowheads="1"/>
            </p:cNvSpPr>
            <p:nvPr/>
          </p:nvSpPr>
          <p:spPr bwMode="auto">
            <a:xfrm rot="16200000">
              <a:off x="4000497" y="45116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5" name="Oval 22"/>
            <p:cNvSpPr>
              <a:spLocks noChangeArrowheads="1"/>
            </p:cNvSpPr>
            <p:nvPr/>
          </p:nvSpPr>
          <p:spPr bwMode="auto">
            <a:xfrm rot="16200000">
              <a:off x="4216396" y="45116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6" name="Oval 23"/>
            <p:cNvSpPr>
              <a:spLocks noChangeArrowheads="1"/>
            </p:cNvSpPr>
            <p:nvPr/>
          </p:nvSpPr>
          <p:spPr bwMode="auto">
            <a:xfrm rot="16200000">
              <a:off x="4000497" y="47275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7" name="Oval 24"/>
            <p:cNvSpPr>
              <a:spLocks noChangeArrowheads="1"/>
            </p:cNvSpPr>
            <p:nvPr/>
          </p:nvSpPr>
          <p:spPr bwMode="auto">
            <a:xfrm rot="16200000">
              <a:off x="4216396" y="47275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8" name="Oval 25"/>
            <p:cNvSpPr>
              <a:spLocks noChangeArrowheads="1"/>
            </p:cNvSpPr>
            <p:nvPr/>
          </p:nvSpPr>
          <p:spPr bwMode="auto">
            <a:xfrm rot="16200000">
              <a:off x="4000497" y="49434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sp>
          <p:nvSpPr>
            <p:cNvPr id="49" name="Oval 26"/>
            <p:cNvSpPr>
              <a:spLocks noChangeArrowheads="1"/>
            </p:cNvSpPr>
            <p:nvPr/>
          </p:nvSpPr>
          <p:spPr bwMode="auto">
            <a:xfrm rot="16200000">
              <a:off x="4216396" y="4943472"/>
              <a:ext cx="144462" cy="144463"/>
            </a:xfrm>
            <a:prstGeom prst="ellipse">
              <a:avLst/>
            </a:prstGeom>
            <a:solidFill>
              <a:srgbClr val="993300"/>
            </a:solidFill>
            <a:ln w="9525">
              <a:solidFill>
                <a:schemeClr val="tx1"/>
              </a:solidFill>
              <a:round/>
              <a:headEnd/>
              <a:tailEnd/>
            </a:ln>
          </p:spPr>
          <p:txBody>
            <a:bodyPr wrap="none" anchor="ctr"/>
            <a:lstStyle/>
            <a:p>
              <a:endParaRPr lang="es-MX">
                <a:solidFill>
                  <a:prstClr val="black"/>
                </a:solidFill>
              </a:endParaRPr>
            </a:p>
          </p:txBody>
        </p:sp>
      </p:grpSp>
    </p:spTree>
    <p:extLst>
      <p:ext uri="{BB962C8B-B14F-4D97-AF65-F5344CB8AC3E}">
        <p14:creationId xmlns:p14="http://schemas.microsoft.com/office/powerpoint/2010/main" xmlns="" val="230749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800" y="2499747"/>
            <a:ext cx="3789782" cy="3372801"/>
          </a:xfrm>
          <a:prstGeom prst="rect">
            <a:avLst/>
          </a:prstGeom>
          <a:ln>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pic>
      <p:sp>
        <p:nvSpPr>
          <p:cNvPr id="3" name="2 Rectángulo"/>
          <p:cNvSpPr/>
          <p:nvPr/>
        </p:nvSpPr>
        <p:spPr>
          <a:xfrm>
            <a:off x="893584" y="1467233"/>
            <a:ext cx="6210419" cy="923330"/>
          </a:xfrm>
          <a:prstGeom prst="rect">
            <a:avLst/>
          </a:prstGeom>
          <a:noFill/>
        </p:spPr>
        <p:txBody>
          <a:bodyPr wrap="none" lIns="91440" tIns="45720" rIns="91440" bIns="45720">
            <a:spAutoFit/>
          </a:bodyPr>
          <a:lstStyle/>
          <a:p>
            <a:pPr algn="ctr"/>
            <a:r>
              <a:rPr lang="es-ES" sz="5400" b="1" cap="none" spc="300" dirty="0" smtClean="0">
                <a:ln w="11430" cmpd="sng">
                  <a:solidFill>
                    <a:schemeClr val="tx1"/>
                  </a:solidFill>
                  <a:prstDash val="solid"/>
                  <a:miter lim="800000"/>
                </a:ln>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r="100000" b="100000"/>
                  </a:path>
                  <a:tileRect l="-100000" t="-100000"/>
                </a:gradFill>
                <a:effectLst>
                  <a:glow rad="45500">
                    <a:schemeClr val="accent1">
                      <a:satMod val="220000"/>
                      <a:alpha val="35000"/>
                    </a:schemeClr>
                  </a:glow>
                </a:effectLst>
              </a:rPr>
              <a:t>Posición de Firmes</a:t>
            </a:r>
            <a:endParaRPr lang="es-ES" sz="5400" b="1" cap="none" spc="300" dirty="0">
              <a:ln w="11430" cmpd="sng">
                <a:solidFill>
                  <a:schemeClr val="tx1"/>
                </a:solidFill>
                <a:prstDash val="solid"/>
                <a:miter lim="800000"/>
              </a:ln>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r="100000" b="100000"/>
                </a:path>
                <a:tileRect l="-100000" t="-100000"/>
              </a:gradFill>
              <a:effectLst>
                <a:glow rad="45500">
                  <a:schemeClr val="accent1">
                    <a:satMod val="220000"/>
                    <a:alpha val="35000"/>
                  </a:schemeClr>
                </a:glow>
              </a:effectLst>
            </a:endParaRPr>
          </a:p>
        </p:txBody>
      </p:sp>
      <p:sp>
        <p:nvSpPr>
          <p:cNvPr id="4" name="3 CuadroTexto"/>
          <p:cNvSpPr txBox="1"/>
          <p:nvPr/>
        </p:nvSpPr>
        <p:spPr>
          <a:xfrm>
            <a:off x="5527341" y="3273787"/>
            <a:ext cx="2606723" cy="1754326"/>
          </a:xfrm>
          <a:prstGeom prst="rect">
            <a:avLst/>
          </a:prstGeom>
          <a:noFill/>
        </p:spPr>
        <p:txBody>
          <a:bodyPr wrap="square" rtlCol="0">
            <a:spAutoFit/>
          </a:bodyPr>
          <a:lstStyle/>
          <a:p>
            <a:r>
              <a:rPr lang="es-MX" dirty="0" smtClean="0"/>
              <a:t>Los elementos toman el heraldo con la mano derecha a una altura aproximada de la cintura, y el brazo izquierdo se posiciona en firmes.  </a:t>
            </a:r>
          </a:p>
        </p:txBody>
      </p:sp>
    </p:spTree>
    <p:extLst>
      <p:ext uri="{BB962C8B-B14F-4D97-AF65-F5344CB8AC3E}">
        <p14:creationId xmlns:p14="http://schemas.microsoft.com/office/powerpoint/2010/main" xmlns="" val="13313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648865" y="1439937"/>
            <a:ext cx="7818999" cy="923330"/>
          </a:xfrm>
          <a:prstGeom prst="rect">
            <a:avLst/>
          </a:prstGeom>
          <a:noFill/>
        </p:spPr>
        <p:txBody>
          <a:bodyPr wrap="none" lIns="91440" tIns="45720" rIns="91440" bIns="45720">
            <a:spAutoFit/>
          </a:bodyPr>
          <a:lstStyle/>
          <a:p>
            <a:pPr algn="ctr"/>
            <a:r>
              <a:rPr lang="es-ES" sz="5400" b="1" spc="300" dirty="0" smtClean="0">
                <a:ln w="11430" cmpd="sng">
                  <a:solidFill>
                    <a:prstClr val="black"/>
                  </a:solidFill>
                  <a:prstDash val="solid"/>
                  <a:miter lim="800000"/>
                </a:ln>
                <a:solidFill>
                  <a:srgbClr val="C00000"/>
                </a:solidFill>
                <a:effectLst>
                  <a:glow rad="45500">
                    <a:srgbClr val="5B9BD5">
                      <a:satMod val="220000"/>
                      <a:alpha val="35000"/>
                    </a:srgbClr>
                  </a:glow>
                </a:effectLst>
              </a:rPr>
              <a:t>Posición para presentar</a:t>
            </a:r>
            <a:endParaRPr lang="es-ES" sz="5400" b="1" spc="300" dirty="0">
              <a:ln w="11430" cmpd="sng">
                <a:solidFill>
                  <a:prstClr val="black"/>
                </a:solidFill>
                <a:prstDash val="solid"/>
                <a:miter lim="800000"/>
              </a:ln>
              <a:solidFill>
                <a:srgbClr val="C00000"/>
              </a:solidFill>
              <a:effectLst>
                <a:glow rad="45500">
                  <a:srgbClr val="5B9BD5">
                    <a:satMod val="220000"/>
                    <a:alpha val="35000"/>
                  </a:srgbClr>
                </a:glow>
              </a:effectLs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8615" y="2499747"/>
            <a:ext cx="3156681" cy="3613836"/>
          </a:xfrm>
          <a:prstGeom prst="rect">
            <a:avLst/>
          </a:prstGeom>
          <a:ln>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
        <p:nvSpPr>
          <p:cNvPr id="6" name="5 CuadroTexto"/>
          <p:cNvSpPr txBox="1"/>
          <p:nvPr/>
        </p:nvSpPr>
        <p:spPr>
          <a:xfrm>
            <a:off x="4885896" y="2932593"/>
            <a:ext cx="2606723" cy="2585323"/>
          </a:xfrm>
          <a:prstGeom prst="rect">
            <a:avLst/>
          </a:prstGeom>
          <a:noFill/>
        </p:spPr>
        <p:txBody>
          <a:bodyPr wrap="square" rtlCol="0">
            <a:spAutoFit/>
          </a:bodyPr>
          <a:lstStyle/>
          <a:p>
            <a:r>
              <a:rPr lang="es-MX" dirty="0" smtClean="0"/>
              <a:t>Al toque de presentar terminado el tercer punto, hacen cambio de brazos tomando el heraldo con la mano izquierda, esto con el objeto de tener el brazo derecho libre y levantar al punto ejecutivo. </a:t>
            </a:r>
          </a:p>
        </p:txBody>
      </p:sp>
    </p:spTree>
    <p:extLst>
      <p:ext uri="{BB962C8B-B14F-4D97-AF65-F5344CB8AC3E}">
        <p14:creationId xmlns:p14="http://schemas.microsoft.com/office/powerpoint/2010/main" xmlns="" val="39165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9127" y="2704461"/>
            <a:ext cx="3098031" cy="2863823"/>
          </a:xfrm>
          <a:prstGeom prst="rect">
            <a:avLst/>
          </a:prstGeom>
          <a:ln>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3">
            <a:schemeClr val="dk1"/>
          </a:fillRef>
          <a:effectRef idx="2">
            <a:schemeClr val="dk1"/>
          </a:effectRef>
          <a:fontRef idx="minor">
            <a:schemeClr val="lt1"/>
          </a:fontRef>
        </p:style>
      </p:pic>
      <p:sp>
        <p:nvSpPr>
          <p:cNvPr id="7" name="6 CuadroTexto"/>
          <p:cNvSpPr txBox="1"/>
          <p:nvPr/>
        </p:nvSpPr>
        <p:spPr>
          <a:xfrm>
            <a:off x="4885895" y="2757376"/>
            <a:ext cx="3261818" cy="2862322"/>
          </a:xfrm>
          <a:prstGeom prst="rect">
            <a:avLst/>
          </a:prstGeom>
          <a:noFill/>
        </p:spPr>
        <p:txBody>
          <a:bodyPr wrap="square" rtlCol="0">
            <a:spAutoFit/>
          </a:bodyPr>
          <a:lstStyle/>
          <a:p>
            <a:r>
              <a:rPr lang="es-MX" dirty="0" smtClean="0"/>
              <a:t>Nota: para descansar solamente se baja la mano que saluda permaneciendo en la misma posición durante todo el protocolo de honores a la bandera. </a:t>
            </a:r>
          </a:p>
          <a:p>
            <a:endParaRPr lang="es-MX" dirty="0"/>
          </a:p>
          <a:p>
            <a:r>
              <a:rPr lang="es-MX" dirty="0" smtClean="0"/>
              <a:t>Después volverán a adoptar la posición de firmes anteriormente mostrada</a:t>
            </a:r>
          </a:p>
        </p:txBody>
      </p:sp>
      <p:sp>
        <p:nvSpPr>
          <p:cNvPr id="8" name="7 Rectángulo"/>
          <p:cNvSpPr/>
          <p:nvPr/>
        </p:nvSpPr>
        <p:spPr>
          <a:xfrm>
            <a:off x="648865" y="1439937"/>
            <a:ext cx="7818999" cy="923330"/>
          </a:xfrm>
          <a:prstGeom prst="rect">
            <a:avLst/>
          </a:prstGeom>
          <a:noFill/>
        </p:spPr>
        <p:txBody>
          <a:bodyPr wrap="none" lIns="91440" tIns="45720" rIns="91440" bIns="45720">
            <a:spAutoFit/>
          </a:bodyPr>
          <a:lstStyle/>
          <a:p>
            <a:pPr algn="ctr"/>
            <a:r>
              <a:rPr lang="es-ES" sz="5400" b="1" spc="300" dirty="0" smtClean="0">
                <a:ln w="11430" cmpd="sng">
                  <a:solidFill>
                    <a:prstClr val="black"/>
                  </a:solidFill>
                  <a:prstDash val="solid"/>
                  <a:miter lim="800000"/>
                </a:ln>
                <a:solidFill>
                  <a:srgbClr val="C00000"/>
                </a:solidFill>
                <a:effectLst>
                  <a:glow rad="45500">
                    <a:srgbClr val="5B9BD5">
                      <a:satMod val="220000"/>
                      <a:alpha val="35000"/>
                    </a:srgbClr>
                  </a:glow>
                </a:effectLst>
              </a:rPr>
              <a:t>Posición para presentar</a:t>
            </a:r>
            <a:endParaRPr lang="es-ES" sz="5400" b="1" spc="300" dirty="0">
              <a:ln w="11430" cmpd="sng">
                <a:solidFill>
                  <a:prstClr val="black"/>
                </a:solidFill>
                <a:prstDash val="solid"/>
                <a:miter lim="800000"/>
              </a:ln>
              <a:solidFill>
                <a:srgbClr val="C00000"/>
              </a:solidFill>
              <a:effectLst>
                <a:glow rad="45500">
                  <a:srgbClr val="5B9BD5">
                    <a:satMod val="220000"/>
                    <a:alpha val="35000"/>
                  </a:srgbClr>
                </a:glow>
              </a:effectLst>
            </a:endParaRPr>
          </a:p>
        </p:txBody>
      </p:sp>
    </p:spTree>
    <p:extLst>
      <p:ext uri="{BB962C8B-B14F-4D97-AF65-F5344CB8AC3E}">
        <p14:creationId xmlns:p14="http://schemas.microsoft.com/office/powerpoint/2010/main" xmlns="" val="40736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445</Words>
  <Application>Microsoft Office PowerPoint</Application>
  <PresentationFormat>Carta (216 x 279 mm)</PresentationFormat>
  <Paragraphs>57</Paragraphs>
  <Slides>12</Slides>
  <Notes>0</Notes>
  <HiddenSlides>0</HiddenSlides>
  <MMClips>0</MMClips>
  <ScaleCrop>false</ScaleCrop>
  <HeadingPairs>
    <vt:vector size="4" baseType="variant">
      <vt:variant>
        <vt:lpstr>Tema</vt:lpstr>
      </vt:variant>
      <vt:variant>
        <vt:i4>8</vt:i4>
      </vt:variant>
      <vt:variant>
        <vt:lpstr>Títulos de diapositiva</vt:lpstr>
      </vt:variant>
      <vt:variant>
        <vt:i4>12</vt:i4>
      </vt:variant>
    </vt:vector>
  </HeadingPairs>
  <TitlesOfParts>
    <vt:vector size="20" baseType="lpstr">
      <vt:lpstr>Tema de Office</vt:lpstr>
      <vt:lpstr>1_Tema de Office</vt:lpstr>
      <vt:lpstr>4_Tema de Office</vt:lpstr>
      <vt:lpstr>6_Tema de Office</vt:lpstr>
      <vt:lpstr>7_Tema de Office</vt:lpstr>
      <vt:lpstr>8_Tema de Office</vt:lpstr>
      <vt:lpstr>9_Tema de Office</vt:lpstr>
      <vt:lpstr>10_Tema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Alcántara Sánchez</dc:creator>
  <cp:lastModifiedBy>Oscar</cp:lastModifiedBy>
  <cp:revision>50</cp:revision>
  <dcterms:created xsi:type="dcterms:W3CDTF">2016-05-19T22:56:01Z</dcterms:created>
  <dcterms:modified xsi:type="dcterms:W3CDTF">2017-01-26T05:07:47Z</dcterms:modified>
</cp:coreProperties>
</file>